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6" r:id="rId2"/>
    <p:sldId id="267" r:id="rId3"/>
    <p:sldId id="258" r:id="rId4"/>
    <p:sldId id="261" r:id="rId5"/>
    <p:sldId id="269" r:id="rId6"/>
    <p:sldId id="271" r:id="rId7"/>
    <p:sldId id="259" r:id="rId8"/>
    <p:sldId id="260" r:id="rId9"/>
    <p:sldId id="270" r:id="rId10"/>
    <p:sldId id="268" r:id="rId11"/>
    <p:sldId id="265" r:id="rId12"/>
    <p:sldId id="262"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7A593-B394-475F-17F0-5EFFC9C9FF1C}" name="Kinsella, Sarah" initials="KS" userId="S::sarahkinsella@wirral.gov.uk::bd493d10-d7de-47f3-960b-3afc162c08b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27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sorterViewPr>
    <p:cViewPr>
      <p:scale>
        <a:sx n="100" d="100"/>
        <a:sy n="100" d="100"/>
      </p:scale>
      <p:origin x="0" y="-1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572D163-EF77-45FC-9549-6460ABB2020B}" type="datetimeFigureOut">
              <a:rPr lang="en-GB" smtClean="0"/>
              <a:t>08/08/2024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FBA3AF7-9A62-443C-814D-9692CD1D096B}" type="slidenum">
              <a:rPr lang="en-GB" smtClean="0"/>
              <a:t>‹#›</a:t>
            </a:fld>
            <a:endParaRPr lang="en-GB"/>
          </a:p>
        </p:txBody>
      </p:sp>
    </p:spTree>
    <p:extLst>
      <p:ext uri="{BB962C8B-B14F-4D97-AF65-F5344CB8AC3E}">
        <p14:creationId xmlns:p14="http://schemas.microsoft.com/office/powerpoint/2010/main" val="397334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27713AA-5AF7-4AA1-A21A-E524A001AF9C}" type="datetimeFigureOut">
              <a:rPr lang="en-GB" smtClean="0"/>
              <a:t>08/08/2024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15D8188-BAB3-4455-80E7-FA86A75E16B1}" type="slidenum">
              <a:rPr lang="en-GB" smtClean="0"/>
              <a:t>‹#›</a:t>
            </a:fld>
            <a:endParaRPr lang="en-GB"/>
          </a:p>
        </p:txBody>
      </p:sp>
    </p:spTree>
    <p:extLst>
      <p:ext uri="{BB962C8B-B14F-4D97-AF65-F5344CB8AC3E}">
        <p14:creationId xmlns:p14="http://schemas.microsoft.com/office/powerpoint/2010/main" val="21671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D8188-BAB3-4455-80E7-FA86A75E16B1}" type="slidenum">
              <a:rPr lang="en-GB" smtClean="0"/>
              <a:t>2</a:t>
            </a:fld>
            <a:endParaRPr lang="en-GB"/>
          </a:p>
        </p:txBody>
      </p:sp>
    </p:spTree>
    <p:extLst>
      <p:ext uri="{BB962C8B-B14F-4D97-AF65-F5344CB8AC3E}">
        <p14:creationId xmlns:p14="http://schemas.microsoft.com/office/powerpoint/2010/main" val="350207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D8188-BAB3-4455-80E7-FA86A75E16B1}" type="slidenum">
              <a:rPr lang="en-GB" smtClean="0"/>
              <a:t>4</a:t>
            </a:fld>
            <a:endParaRPr lang="en-GB"/>
          </a:p>
        </p:txBody>
      </p:sp>
    </p:spTree>
    <p:extLst>
      <p:ext uri="{BB962C8B-B14F-4D97-AF65-F5344CB8AC3E}">
        <p14:creationId xmlns:p14="http://schemas.microsoft.com/office/powerpoint/2010/main" val="247326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5D8188-BAB3-4455-80E7-FA86A75E16B1}" type="slidenum">
              <a:rPr lang="en-GB" smtClean="0"/>
              <a:t>6</a:t>
            </a:fld>
            <a:endParaRPr lang="en-GB"/>
          </a:p>
        </p:txBody>
      </p:sp>
    </p:spTree>
    <p:extLst>
      <p:ext uri="{BB962C8B-B14F-4D97-AF65-F5344CB8AC3E}">
        <p14:creationId xmlns:p14="http://schemas.microsoft.com/office/powerpoint/2010/main" val="50613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D8188-BAB3-4455-80E7-FA86A75E16B1}" type="slidenum">
              <a:rPr lang="en-GB" smtClean="0"/>
              <a:t>8</a:t>
            </a:fld>
            <a:endParaRPr lang="en-GB"/>
          </a:p>
        </p:txBody>
      </p:sp>
    </p:spTree>
    <p:extLst>
      <p:ext uri="{BB962C8B-B14F-4D97-AF65-F5344CB8AC3E}">
        <p14:creationId xmlns:p14="http://schemas.microsoft.com/office/powerpoint/2010/main" val="224382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D8188-BAB3-4455-80E7-FA86A75E16B1}" type="slidenum">
              <a:rPr lang="en-GB" smtClean="0"/>
              <a:t>9</a:t>
            </a:fld>
            <a:endParaRPr lang="en-GB"/>
          </a:p>
        </p:txBody>
      </p:sp>
    </p:spTree>
    <p:extLst>
      <p:ext uri="{BB962C8B-B14F-4D97-AF65-F5344CB8AC3E}">
        <p14:creationId xmlns:p14="http://schemas.microsoft.com/office/powerpoint/2010/main" val="78489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D8188-BAB3-4455-80E7-FA86A75E16B1}" type="slidenum">
              <a:rPr lang="en-GB" smtClean="0"/>
              <a:t>10</a:t>
            </a:fld>
            <a:endParaRPr lang="en-GB"/>
          </a:p>
        </p:txBody>
      </p:sp>
    </p:spTree>
    <p:extLst>
      <p:ext uri="{BB962C8B-B14F-4D97-AF65-F5344CB8AC3E}">
        <p14:creationId xmlns:p14="http://schemas.microsoft.com/office/powerpoint/2010/main" val="224382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D8188-BAB3-4455-80E7-FA86A75E16B1}" type="slidenum">
              <a:rPr lang="en-GB" smtClean="0"/>
              <a:t>12</a:t>
            </a:fld>
            <a:endParaRPr lang="en-GB"/>
          </a:p>
        </p:txBody>
      </p:sp>
    </p:spTree>
    <p:extLst>
      <p:ext uri="{BB962C8B-B14F-4D97-AF65-F5344CB8AC3E}">
        <p14:creationId xmlns:p14="http://schemas.microsoft.com/office/powerpoint/2010/main" val="334951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A4FA4EF-D93E-49D1-AE9B-8EBE21C3695C}" type="datetimeFigureOut">
              <a:rPr lang="en-GB" smtClean="0"/>
              <a:t>08/08/2024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134627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4FA4EF-D93E-49D1-AE9B-8EBE21C3695C}" type="datetimeFigureOut">
              <a:rPr lang="en-GB" smtClean="0"/>
              <a:t>08/08/2024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34936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4FA4EF-D93E-49D1-AE9B-8EBE21C3695C}" type="datetimeFigureOut">
              <a:rPr lang="en-GB" smtClean="0"/>
              <a:t>08/08/2024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233078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4FA4EF-D93E-49D1-AE9B-8EBE21C3695C}" type="datetimeFigureOut">
              <a:rPr lang="en-GB" smtClean="0"/>
              <a:t>08/08/2024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222284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4FA4EF-D93E-49D1-AE9B-8EBE21C3695C}" type="datetimeFigureOut">
              <a:rPr lang="en-GB" smtClean="0"/>
              <a:t>08/08/2024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22143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A4FA4EF-D93E-49D1-AE9B-8EBE21C3695C}" type="datetimeFigureOut">
              <a:rPr lang="en-GB" smtClean="0"/>
              <a:t>08/08/2024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354474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4FA4EF-D93E-49D1-AE9B-8EBE21C3695C}" type="datetimeFigureOut">
              <a:rPr lang="en-GB" smtClean="0"/>
              <a:t>08/08/2024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44296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4FA4EF-D93E-49D1-AE9B-8EBE21C3695C}" type="datetimeFigureOut">
              <a:rPr lang="en-GB" smtClean="0"/>
              <a:t>08/08/2024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63436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FA4EF-D93E-49D1-AE9B-8EBE21C3695C}" type="datetimeFigureOut">
              <a:rPr lang="en-GB" smtClean="0"/>
              <a:t>08/08/2024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100475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4FA4EF-D93E-49D1-AE9B-8EBE21C3695C}" type="datetimeFigureOut">
              <a:rPr lang="en-GB" smtClean="0"/>
              <a:t>08/08/2024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357137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4FA4EF-D93E-49D1-AE9B-8EBE21C3695C}" type="datetimeFigureOut">
              <a:rPr lang="en-GB" smtClean="0"/>
              <a:t>08/08/2024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F1E306-A64F-478A-96B5-DD91CD5869DE}" type="slidenum">
              <a:rPr lang="en-GB" smtClean="0"/>
              <a:t>‹#›</a:t>
            </a:fld>
            <a:endParaRPr lang="en-GB"/>
          </a:p>
        </p:txBody>
      </p:sp>
    </p:spTree>
    <p:extLst>
      <p:ext uri="{BB962C8B-B14F-4D97-AF65-F5344CB8AC3E}">
        <p14:creationId xmlns:p14="http://schemas.microsoft.com/office/powerpoint/2010/main" val="380725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FA4EF-D93E-49D1-AE9B-8EBE21C3695C}" type="datetimeFigureOut">
              <a:rPr lang="en-GB" smtClean="0"/>
              <a:t>08/08/2024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1E306-A64F-478A-96B5-DD91CD5869DE}" type="slidenum">
              <a:rPr lang="en-GB" smtClean="0"/>
              <a:t>‹#›</a:t>
            </a:fld>
            <a:endParaRPr lang="en-GB"/>
          </a:p>
        </p:txBody>
      </p:sp>
    </p:spTree>
    <p:extLst>
      <p:ext uri="{BB962C8B-B14F-4D97-AF65-F5344CB8AC3E}">
        <p14:creationId xmlns:p14="http://schemas.microsoft.com/office/powerpoint/2010/main" val="402946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phintelligence@wirral.gov.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irral.localinsight.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3429000"/>
            <a:ext cx="9144000" cy="1080120"/>
          </a:xfrm>
        </p:spPr>
        <p:txBody>
          <a:bodyPr>
            <a:normAutofit/>
          </a:bodyPr>
          <a:lstStyle/>
          <a:p>
            <a:r>
              <a:rPr lang="en-GB" sz="5400" b="1" dirty="0">
                <a:solidFill>
                  <a:srgbClr val="1273BA"/>
                </a:solidFill>
              </a:rPr>
              <a:t>Using Local Insight</a:t>
            </a:r>
            <a:endParaRPr lang="en-GB" sz="5400" dirty="0">
              <a:solidFill>
                <a:srgbClr val="1273BA"/>
              </a:solidFill>
            </a:endParaRPr>
          </a:p>
        </p:txBody>
      </p:sp>
      <p:sp>
        <p:nvSpPr>
          <p:cNvPr id="5" name="TextBox 4"/>
          <p:cNvSpPr txBox="1"/>
          <p:nvPr/>
        </p:nvSpPr>
        <p:spPr>
          <a:xfrm>
            <a:off x="-1" y="1916832"/>
            <a:ext cx="9144001" cy="830997"/>
          </a:xfrm>
          <a:prstGeom prst="rect">
            <a:avLst/>
          </a:prstGeom>
          <a:solidFill>
            <a:srgbClr val="1273BA"/>
          </a:solidFill>
        </p:spPr>
        <p:txBody>
          <a:bodyPr wrap="square" rtlCol="0">
            <a:spAutoFit/>
          </a:bodyPr>
          <a:lstStyle/>
          <a:p>
            <a:pPr algn="ctr"/>
            <a:r>
              <a:rPr lang="en-US" sz="4800" b="1" dirty="0">
                <a:solidFill>
                  <a:schemeClr val="bg1"/>
                </a:solidFill>
              </a:rPr>
              <a:t>‘How-to use’ Guide</a:t>
            </a:r>
          </a:p>
        </p:txBody>
      </p:sp>
      <p:pic>
        <p:nvPicPr>
          <p:cNvPr id="2" name="Picture 1">
            <a:extLst>
              <a:ext uri="{FF2B5EF4-FFF2-40B4-BE49-F238E27FC236}">
                <a16:creationId xmlns:a16="http://schemas.microsoft.com/office/drawing/2014/main" id="{2714471E-3C2D-E442-8696-CC1DAB581238}"/>
              </a:ext>
            </a:extLst>
          </p:cNvPr>
          <p:cNvPicPr>
            <a:picLocks noChangeAspect="1"/>
          </p:cNvPicPr>
          <p:nvPr/>
        </p:nvPicPr>
        <p:blipFill>
          <a:blip r:embed="rId2"/>
          <a:stretch>
            <a:fillRect/>
          </a:stretch>
        </p:blipFill>
        <p:spPr>
          <a:xfrm>
            <a:off x="7092280" y="116632"/>
            <a:ext cx="1918451" cy="305960"/>
          </a:xfrm>
          <a:prstGeom prst="rect">
            <a:avLst/>
          </a:prstGeom>
        </p:spPr>
      </p:pic>
    </p:spTree>
    <p:extLst>
      <p:ext uri="{BB962C8B-B14F-4D97-AF65-F5344CB8AC3E}">
        <p14:creationId xmlns:p14="http://schemas.microsoft.com/office/powerpoint/2010/main" val="197737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1" y="116632"/>
            <a:ext cx="9144000" cy="778098"/>
          </a:xfrm>
          <a:solidFill>
            <a:srgbClr val="1273BA"/>
          </a:solidFill>
        </p:spPr>
        <p:txBody>
          <a:bodyPr>
            <a:normAutofit/>
          </a:bodyPr>
          <a:lstStyle/>
          <a:p>
            <a:r>
              <a:rPr lang="en-GB" b="1" dirty="0">
                <a:solidFill>
                  <a:schemeClr val="bg1"/>
                </a:solidFill>
              </a:rPr>
              <a:t>Areas</a:t>
            </a:r>
          </a:p>
        </p:txBody>
      </p:sp>
      <p:pic>
        <p:nvPicPr>
          <p:cNvPr id="7" name="Picture 6">
            <a:extLst>
              <a:ext uri="{FF2B5EF4-FFF2-40B4-BE49-F238E27FC236}">
                <a16:creationId xmlns:a16="http://schemas.microsoft.com/office/drawing/2014/main" id="{05D8944B-1E84-10D5-6583-F5C879B1A10C}"/>
              </a:ext>
            </a:extLst>
          </p:cNvPr>
          <p:cNvPicPr>
            <a:picLocks noChangeAspect="1"/>
          </p:cNvPicPr>
          <p:nvPr/>
        </p:nvPicPr>
        <p:blipFill>
          <a:blip r:embed="rId3"/>
          <a:stretch>
            <a:fillRect/>
          </a:stretch>
        </p:blipFill>
        <p:spPr>
          <a:xfrm>
            <a:off x="3934" y="1000900"/>
            <a:ext cx="9144000" cy="4416163"/>
          </a:xfrm>
          <a:prstGeom prst="rect">
            <a:avLst/>
          </a:prstGeom>
        </p:spPr>
      </p:pic>
      <p:sp>
        <p:nvSpPr>
          <p:cNvPr id="2" name="Content Placeholder 2">
            <a:extLst>
              <a:ext uri="{FF2B5EF4-FFF2-40B4-BE49-F238E27FC236}">
                <a16:creationId xmlns:a16="http://schemas.microsoft.com/office/drawing/2014/main" id="{EB1DA320-908A-C74C-A16D-1B015B0BE88B}"/>
              </a:ext>
            </a:extLst>
          </p:cNvPr>
          <p:cNvSpPr txBox="1">
            <a:spLocks/>
          </p:cNvSpPr>
          <p:nvPr/>
        </p:nvSpPr>
        <p:spPr>
          <a:xfrm>
            <a:off x="0" y="5469476"/>
            <a:ext cx="9144000" cy="1388524"/>
          </a:xfrm>
          <a:prstGeom prst="rect">
            <a:avLst/>
          </a:prstGeom>
          <a:solidFill>
            <a:schemeClr val="accent5">
              <a:lumMod val="20000"/>
              <a:lumOff val="80000"/>
            </a:schemeClr>
          </a:solidFill>
          <a:ln w="28575">
            <a:solidFill>
              <a:schemeClr val="accent5">
                <a:lumMod val="50000"/>
              </a:schemeClr>
            </a:solidFill>
          </a:ln>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t>Select any area from the list and that area will appear on the map. Any services previously selected will now only appear within that area</a:t>
            </a:r>
          </a:p>
          <a:p>
            <a:r>
              <a:rPr lang="en-GB" sz="2000" b="1" dirty="0"/>
              <a:t>This bespoke area was set up to make a case for a Cumulative Impact Policy for Alcohol (boundary decided on by Merseyside Police &amp; MBW Licensing Team); ordinarily, this would be very difficult to obtain information on this area (not a standard area, crossed several LSOAs), but in Local Insight, this was a more straightforward process. A bespoke area aggregates the data to best fit </a:t>
            </a:r>
            <a:endParaRPr lang="en-GB" dirty="0"/>
          </a:p>
        </p:txBody>
      </p:sp>
      <p:pic>
        <p:nvPicPr>
          <p:cNvPr id="3" name="Picture 3">
            <a:extLst>
              <a:ext uri="{FF2B5EF4-FFF2-40B4-BE49-F238E27FC236}">
                <a16:creationId xmlns:a16="http://schemas.microsoft.com/office/drawing/2014/main" id="{7051F3ED-F37E-8681-5CFB-EA31977B5F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6492">
            <a:off x="483036" y="3397747"/>
            <a:ext cx="5857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5202AB0-9EAC-267B-C27D-D50DB0A13F7F}"/>
              </a:ext>
            </a:extLst>
          </p:cNvPr>
          <p:cNvSpPr txBox="1"/>
          <p:nvPr/>
        </p:nvSpPr>
        <p:spPr>
          <a:xfrm>
            <a:off x="1131436" y="3481676"/>
            <a:ext cx="760787" cy="338554"/>
          </a:xfrm>
          <a:prstGeom prst="rect">
            <a:avLst/>
          </a:prstGeom>
          <a:solidFill>
            <a:schemeClr val="accent5">
              <a:lumMod val="40000"/>
              <a:lumOff val="60000"/>
            </a:schemeClr>
          </a:solidFill>
          <a:ln w="28575">
            <a:solidFill>
              <a:schemeClr val="accent5">
                <a:lumMod val="50000"/>
              </a:schemeClr>
            </a:solidFill>
          </a:ln>
        </p:spPr>
        <p:txBody>
          <a:bodyPr wrap="square" rtlCol="0">
            <a:spAutoFit/>
          </a:bodyPr>
          <a:lstStyle/>
          <a:p>
            <a:r>
              <a:rPr lang="en-GB" sz="1600" b="1" dirty="0"/>
              <a:t>Areas</a:t>
            </a:r>
          </a:p>
        </p:txBody>
      </p:sp>
    </p:spTree>
    <p:extLst>
      <p:ext uri="{BB962C8B-B14F-4D97-AF65-F5344CB8AC3E}">
        <p14:creationId xmlns:p14="http://schemas.microsoft.com/office/powerpoint/2010/main" val="377659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6530"/>
            <a:ext cx="9144000" cy="778098"/>
          </a:xfrm>
          <a:prstGeom prst="rect">
            <a:avLst/>
          </a:prstGeom>
          <a:solidFill>
            <a:srgbClr val="1273BA"/>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Getting maps for your reports</a:t>
            </a:r>
          </a:p>
        </p:txBody>
      </p:sp>
      <p:sp>
        <p:nvSpPr>
          <p:cNvPr id="5" name="TextBox 4"/>
          <p:cNvSpPr txBox="1"/>
          <p:nvPr/>
        </p:nvSpPr>
        <p:spPr>
          <a:xfrm>
            <a:off x="251520" y="4509120"/>
            <a:ext cx="1224136" cy="369332"/>
          </a:xfrm>
          <a:prstGeom prst="rect">
            <a:avLst/>
          </a:prstGeom>
          <a:noFill/>
        </p:spPr>
        <p:txBody>
          <a:bodyPr wrap="square" rtlCol="0">
            <a:spAutoFit/>
          </a:bodyPr>
          <a:lstStyle/>
          <a:p>
            <a:endParaRPr lang="en-GB" dirty="0"/>
          </a:p>
        </p:txBody>
      </p:sp>
      <p:pic>
        <p:nvPicPr>
          <p:cNvPr id="12" name="Picture 11">
            <a:extLst>
              <a:ext uri="{FF2B5EF4-FFF2-40B4-BE49-F238E27FC236}">
                <a16:creationId xmlns:a16="http://schemas.microsoft.com/office/drawing/2014/main" id="{D1D1A7E0-EB29-2242-3320-54B82257BD1B}"/>
              </a:ext>
            </a:extLst>
          </p:cNvPr>
          <p:cNvPicPr>
            <a:picLocks noChangeAspect="1"/>
          </p:cNvPicPr>
          <p:nvPr/>
        </p:nvPicPr>
        <p:blipFill rotWithShape="1">
          <a:blip r:embed="rId2"/>
          <a:srcRect l="50000" t="2488" b="52795"/>
          <a:stretch/>
        </p:blipFill>
        <p:spPr>
          <a:xfrm>
            <a:off x="216024" y="1029947"/>
            <a:ext cx="8676456" cy="4372873"/>
          </a:xfrm>
          <a:prstGeom prst="rect">
            <a:avLst/>
          </a:prstGeom>
        </p:spPr>
      </p:pic>
      <p:sp>
        <p:nvSpPr>
          <p:cNvPr id="2" name="Content Placeholder 2">
            <a:extLst>
              <a:ext uri="{FF2B5EF4-FFF2-40B4-BE49-F238E27FC236}">
                <a16:creationId xmlns:a16="http://schemas.microsoft.com/office/drawing/2014/main" id="{B35D6BB0-333A-84E4-1E7F-8F689535541C}"/>
              </a:ext>
            </a:extLst>
          </p:cNvPr>
          <p:cNvSpPr txBox="1">
            <a:spLocks/>
          </p:cNvSpPr>
          <p:nvPr/>
        </p:nvSpPr>
        <p:spPr>
          <a:xfrm>
            <a:off x="0" y="5469476"/>
            <a:ext cx="9144000" cy="1388524"/>
          </a:xfrm>
          <a:prstGeom prst="rect">
            <a:avLst/>
          </a:prstGeom>
          <a:solidFill>
            <a:schemeClr val="accent5">
              <a:lumMod val="20000"/>
              <a:lumOff val="80000"/>
            </a:schemeClr>
          </a:solidFill>
          <a:ln w="28575">
            <a:solidFill>
              <a:schemeClr val="accent5">
                <a:lumMod val="50000"/>
              </a:schemeClr>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t>Click on the ‘Snip and Sketch’ button (shown above) within the taskbar in the bottom left of the computer screen</a:t>
            </a:r>
          </a:p>
          <a:p>
            <a:r>
              <a:rPr lang="en-GB" sz="2000" b="1" dirty="0"/>
              <a:t>Use the cross-shaped cursor to ‘snip’ around the map. You can then save it (by clicking on ‘File’ and then ‘Save As’</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80845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42" y="159631"/>
            <a:ext cx="9144000" cy="778098"/>
          </a:xfrm>
          <a:prstGeom prst="rect">
            <a:avLst/>
          </a:prstGeom>
          <a:solidFill>
            <a:srgbClr val="1273BA"/>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…but I can’t see???</a:t>
            </a:r>
          </a:p>
        </p:txBody>
      </p:sp>
      <p:sp>
        <p:nvSpPr>
          <p:cNvPr id="5" name="TextBox 4"/>
          <p:cNvSpPr txBox="1"/>
          <p:nvPr/>
        </p:nvSpPr>
        <p:spPr>
          <a:xfrm>
            <a:off x="0" y="6396335"/>
            <a:ext cx="9150925" cy="461665"/>
          </a:xfrm>
          <a:prstGeom prst="rect">
            <a:avLst/>
          </a:prstGeom>
          <a:solidFill>
            <a:schemeClr val="accent5">
              <a:lumMod val="50000"/>
            </a:schemeClr>
          </a:solidFill>
        </p:spPr>
        <p:txBody>
          <a:bodyPr wrap="square" rtlCol="0">
            <a:spAutoFit/>
          </a:bodyPr>
          <a:lstStyle/>
          <a:p>
            <a:pPr algn="ctr"/>
            <a:r>
              <a:rPr lang="en-GB" sz="2400" b="1" dirty="0">
                <a:solidFill>
                  <a:schemeClr val="bg1"/>
                </a:solidFill>
              </a:rPr>
              <a:t>Public Health Intelligence Team</a:t>
            </a:r>
          </a:p>
        </p:txBody>
      </p:sp>
      <p:sp>
        <p:nvSpPr>
          <p:cNvPr id="2" name="Content Placeholder 2">
            <a:extLst>
              <a:ext uri="{FF2B5EF4-FFF2-40B4-BE49-F238E27FC236}">
                <a16:creationId xmlns:a16="http://schemas.microsoft.com/office/drawing/2014/main" id="{EBA88877-06A0-035E-1E84-BFCB3497CCA8}"/>
              </a:ext>
            </a:extLst>
          </p:cNvPr>
          <p:cNvSpPr txBox="1">
            <a:spLocks/>
          </p:cNvSpPr>
          <p:nvPr/>
        </p:nvSpPr>
        <p:spPr>
          <a:xfrm>
            <a:off x="0" y="1144544"/>
            <a:ext cx="9144000" cy="5164776"/>
          </a:xfrm>
          <a:prstGeom prst="rect">
            <a:avLst/>
          </a:prstGeom>
          <a:solidFill>
            <a:schemeClr val="accent5">
              <a:lumMod val="20000"/>
              <a:lumOff val="80000"/>
            </a:schemeClr>
          </a:solidFill>
          <a:ln w="28575">
            <a:solidFill>
              <a:schemeClr val="accent5">
                <a:lumMod val="50000"/>
              </a:schemeClr>
            </a:solidFill>
          </a:ln>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b="1" dirty="0"/>
              <a:t>Want an area or indicator that you can’t see currently?</a:t>
            </a:r>
          </a:p>
          <a:p>
            <a:pPr marL="0" indent="0">
              <a:buNone/>
            </a:pPr>
            <a:r>
              <a:rPr lang="en-GB" sz="2800" b="1" dirty="0"/>
              <a:t>Contact us: </a:t>
            </a:r>
            <a:r>
              <a:rPr lang="en-GB" sz="2800" b="1" dirty="0">
                <a:hlinkClick r:id="rId3"/>
              </a:rPr>
              <a:t>phintelligence@wirral.gov.uk</a:t>
            </a:r>
            <a:endParaRPr lang="en-GB" sz="2800" b="1" dirty="0"/>
          </a:p>
          <a:p>
            <a:r>
              <a:rPr lang="en-GB" sz="2800" b="1" dirty="0"/>
              <a:t>We can create any bespoke area you need, such as estates that don’t fit neatly to wards – you will then be able to view reports, maps, etc… just for that estate or area</a:t>
            </a:r>
          </a:p>
          <a:p>
            <a:r>
              <a:rPr lang="en-GB" sz="2800" b="1" dirty="0"/>
              <a:t>We can also upload Wirral data to Local Insight. So data from a commissioned service for example, could be uploaded if you would find it useful</a:t>
            </a:r>
          </a:p>
          <a:p>
            <a:r>
              <a:rPr lang="en-GB" sz="2800" b="1" dirty="0"/>
              <a:t>For data to be uploaded, it must be available at postcode or LSOA level and cannot be person identifiable data (in line with the Data Protection Act 2018), as Local Insight is a web-based tool available to the public</a:t>
            </a:r>
          </a:p>
        </p:txBody>
      </p:sp>
    </p:spTree>
    <p:extLst>
      <p:ext uri="{BB962C8B-B14F-4D97-AF65-F5344CB8AC3E}">
        <p14:creationId xmlns:p14="http://schemas.microsoft.com/office/powerpoint/2010/main" val="19636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D88678-2DFB-C945-C012-1F4B6BF6E366}"/>
              </a:ext>
            </a:extLst>
          </p:cNvPr>
          <p:cNvPicPr>
            <a:picLocks noChangeAspect="1"/>
          </p:cNvPicPr>
          <p:nvPr/>
        </p:nvPicPr>
        <p:blipFill>
          <a:blip r:embed="rId3"/>
          <a:stretch>
            <a:fillRect/>
          </a:stretch>
        </p:blipFill>
        <p:spPr>
          <a:xfrm>
            <a:off x="-4933" y="1582951"/>
            <a:ext cx="9144000" cy="4433309"/>
          </a:xfrm>
          <a:prstGeom prst="rect">
            <a:avLst/>
          </a:prstGeom>
        </p:spPr>
      </p:pic>
      <p:sp>
        <p:nvSpPr>
          <p:cNvPr id="2" name="Title 1"/>
          <p:cNvSpPr>
            <a:spLocks noGrp="1"/>
          </p:cNvSpPr>
          <p:nvPr>
            <p:ph type="title"/>
          </p:nvPr>
        </p:nvSpPr>
        <p:spPr>
          <a:xfrm>
            <a:off x="-4933" y="377535"/>
            <a:ext cx="9144000" cy="836712"/>
          </a:xfrm>
          <a:solidFill>
            <a:srgbClr val="1273BA"/>
          </a:solidFill>
        </p:spPr>
        <p:txBody>
          <a:bodyPr/>
          <a:lstStyle/>
          <a:p>
            <a:r>
              <a:rPr lang="en-GB" b="1" dirty="0">
                <a:solidFill>
                  <a:schemeClr val="bg1"/>
                </a:solidFill>
              </a:rPr>
              <a:t>URL: </a:t>
            </a:r>
            <a:r>
              <a:rPr lang="en-GB" b="1" u="sng" dirty="0">
                <a:solidFill>
                  <a:schemeClr val="bg1"/>
                </a:solidFill>
                <a:hlinkClick r:id="rId4">
                  <a:extLst>
                    <a:ext uri="{A12FA001-AC4F-418D-AE19-62706E023703}">
                      <ahyp:hlinkClr xmlns:ahyp="http://schemas.microsoft.com/office/drawing/2018/hyperlinkcolor" val="tx"/>
                    </a:ext>
                  </a:extLst>
                </a:hlinkClick>
              </a:rPr>
              <a:t>wirral.localinsight.org</a:t>
            </a:r>
            <a:r>
              <a:rPr lang="en-GB" b="1" dirty="0">
                <a:solidFill>
                  <a:schemeClr val="bg1"/>
                </a:solidFill>
                <a:hlinkClick r:id="rId4">
                  <a:extLst>
                    <a:ext uri="{A12FA001-AC4F-418D-AE19-62706E023703}">
                      <ahyp:hlinkClr xmlns:ahyp="http://schemas.microsoft.com/office/drawing/2018/hyperlinkcolor" val="tx"/>
                    </a:ext>
                  </a:extLst>
                </a:hlinkClick>
              </a:rPr>
              <a:t> </a:t>
            </a:r>
            <a:endParaRPr lang="en-GB" b="1" dirty="0">
              <a:solidFill>
                <a:schemeClr val="bg1"/>
              </a:solidFill>
            </a:endParaRPr>
          </a:p>
        </p:txBody>
      </p:sp>
      <p:sp>
        <p:nvSpPr>
          <p:cNvPr id="3" name="TextBox 2"/>
          <p:cNvSpPr txBox="1"/>
          <p:nvPr/>
        </p:nvSpPr>
        <p:spPr>
          <a:xfrm>
            <a:off x="5220072" y="1988840"/>
            <a:ext cx="2520280" cy="830997"/>
          </a:xfrm>
          <a:prstGeom prst="rect">
            <a:avLst/>
          </a:prstGeom>
          <a:solidFill>
            <a:schemeClr val="accent5">
              <a:lumMod val="40000"/>
              <a:lumOff val="60000"/>
            </a:schemeClr>
          </a:solidFill>
          <a:ln w="28575">
            <a:solidFill>
              <a:schemeClr val="accent5">
                <a:lumMod val="50000"/>
              </a:schemeClr>
            </a:solidFill>
          </a:ln>
        </p:spPr>
        <p:txBody>
          <a:bodyPr wrap="square" rtlCol="0">
            <a:spAutoFit/>
          </a:bodyPr>
          <a:lstStyle/>
          <a:p>
            <a:pPr algn="ctr"/>
            <a:r>
              <a:rPr lang="en-GB" sz="1600" b="1" dirty="0"/>
              <a:t>This is what will open on your screen when you type in the web address</a:t>
            </a:r>
          </a:p>
        </p:txBody>
      </p:sp>
      <p:sp>
        <p:nvSpPr>
          <p:cNvPr id="5" name="TextBox 4"/>
          <p:cNvSpPr txBox="1"/>
          <p:nvPr/>
        </p:nvSpPr>
        <p:spPr>
          <a:xfrm>
            <a:off x="755576" y="3021425"/>
            <a:ext cx="1727190" cy="1815882"/>
          </a:xfrm>
          <a:prstGeom prst="rect">
            <a:avLst/>
          </a:prstGeom>
          <a:solidFill>
            <a:schemeClr val="accent5">
              <a:lumMod val="40000"/>
              <a:lumOff val="60000"/>
            </a:schemeClr>
          </a:solidFill>
          <a:ln w="28575">
            <a:solidFill>
              <a:schemeClr val="accent5">
                <a:lumMod val="50000"/>
              </a:schemeClr>
            </a:solidFill>
          </a:ln>
        </p:spPr>
        <p:txBody>
          <a:bodyPr wrap="square" rtlCol="0">
            <a:spAutoFit/>
          </a:bodyPr>
          <a:lstStyle/>
          <a:p>
            <a:pPr marL="285750" indent="-285750">
              <a:buFont typeface="Arial" panose="020B0604020202020204" pitchFamily="34" charset="0"/>
              <a:buChar char="•"/>
            </a:pPr>
            <a:r>
              <a:rPr lang="en-GB" sz="1600" b="1" dirty="0"/>
              <a:t>Navigate</a:t>
            </a:r>
          </a:p>
          <a:p>
            <a:pPr marL="285750" indent="-285750">
              <a:buFont typeface="Arial" panose="020B0604020202020204" pitchFamily="34" charset="0"/>
              <a:buChar char="•"/>
            </a:pPr>
            <a:r>
              <a:rPr lang="en-GB" sz="1600" b="1" dirty="0"/>
              <a:t>Data</a:t>
            </a:r>
          </a:p>
          <a:p>
            <a:pPr marL="285750" indent="-285750">
              <a:buFont typeface="Arial" panose="020B0604020202020204" pitchFamily="34" charset="0"/>
              <a:buChar char="•"/>
            </a:pPr>
            <a:r>
              <a:rPr lang="en-GB" sz="1600" b="1" dirty="0"/>
              <a:t>Services</a:t>
            </a:r>
          </a:p>
          <a:p>
            <a:pPr marL="285750" indent="-285750">
              <a:buFont typeface="Arial" panose="020B0604020202020204" pitchFamily="34" charset="0"/>
              <a:buChar char="•"/>
            </a:pPr>
            <a:r>
              <a:rPr lang="en-GB" sz="1600" b="1" dirty="0"/>
              <a:t>Reports</a:t>
            </a:r>
          </a:p>
          <a:p>
            <a:pPr marL="285750" indent="-285750">
              <a:buFont typeface="Arial" panose="020B0604020202020204" pitchFamily="34" charset="0"/>
              <a:buChar char="•"/>
            </a:pPr>
            <a:r>
              <a:rPr lang="en-GB" sz="1600" b="1" dirty="0"/>
              <a:t>Custom Areas</a:t>
            </a:r>
          </a:p>
          <a:p>
            <a:pPr marL="285750" indent="-285750">
              <a:buFont typeface="Arial" panose="020B0604020202020204" pitchFamily="34" charset="0"/>
              <a:buChar char="•"/>
            </a:pPr>
            <a:r>
              <a:rPr lang="en-GB" sz="1600" b="1" dirty="0"/>
              <a:t>Settings</a:t>
            </a:r>
          </a:p>
          <a:p>
            <a:pPr marL="285750" indent="-285750">
              <a:buFont typeface="Arial" panose="020B0604020202020204" pitchFamily="34" charset="0"/>
              <a:buChar char="•"/>
            </a:pPr>
            <a:r>
              <a:rPr lang="en-GB" sz="1600" b="1" dirty="0"/>
              <a:t>Clear Map</a:t>
            </a:r>
          </a:p>
        </p:txBody>
      </p:sp>
      <p:sp>
        <p:nvSpPr>
          <p:cNvPr id="11" name="TextBox 10"/>
          <p:cNvSpPr txBox="1"/>
          <p:nvPr/>
        </p:nvSpPr>
        <p:spPr>
          <a:xfrm>
            <a:off x="7478417" y="5154492"/>
            <a:ext cx="953559" cy="338554"/>
          </a:xfrm>
          <a:prstGeom prst="rect">
            <a:avLst/>
          </a:prstGeom>
          <a:solidFill>
            <a:schemeClr val="accent5">
              <a:lumMod val="40000"/>
              <a:lumOff val="60000"/>
            </a:schemeClr>
          </a:solidFill>
          <a:ln w="28575">
            <a:solidFill>
              <a:schemeClr val="accent5">
                <a:lumMod val="50000"/>
              </a:schemeClr>
            </a:solidFill>
          </a:ln>
        </p:spPr>
        <p:txBody>
          <a:bodyPr wrap="square" rtlCol="0">
            <a:spAutoFit/>
          </a:bodyPr>
          <a:lstStyle/>
          <a:p>
            <a:r>
              <a:rPr lang="en-GB" sz="1600" b="1" dirty="0"/>
              <a:t>Zoom</a:t>
            </a:r>
          </a:p>
        </p:txBody>
      </p:sp>
      <p:sp>
        <p:nvSpPr>
          <p:cNvPr id="4" name="Down Arrow 3"/>
          <p:cNvSpPr/>
          <p:nvPr/>
        </p:nvSpPr>
        <p:spPr>
          <a:xfrm rot="5400000">
            <a:off x="400225" y="3786349"/>
            <a:ext cx="424667" cy="286035"/>
          </a:xfrm>
          <a:prstGeom prst="down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452514">
            <a:off x="8317525" y="5355094"/>
            <a:ext cx="5857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65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E69AD9-C382-4D57-E8AA-6C9BDB2E50BC}"/>
              </a:ext>
            </a:extLst>
          </p:cNvPr>
          <p:cNvPicPr>
            <a:picLocks noChangeAspect="1"/>
          </p:cNvPicPr>
          <p:nvPr/>
        </p:nvPicPr>
        <p:blipFill>
          <a:blip r:embed="rId2"/>
          <a:stretch>
            <a:fillRect/>
          </a:stretch>
        </p:blipFill>
        <p:spPr>
          <a:xfrm>
            <a:off x="0" y="908720"/>
            <a:ext cx="9144000" cy="4433019"/>
          </a:xfrm>
          <a:prstGeom prst="rect">
            <a:avLst/>
          </a:prstGeom>
        </p:spPr>
      </p:pic>
      <p:sp>
        <p:nvSpPr>
          <p:cNvPr id="2" name="Title 1"/>
          <p:cNvSpPr>
            <a:spLocks noGrp="1"/>
          </p:cNvSpPr>
          <p:nvPr>
            <p:ph type="title"/>
          </p:nvPr>
        </p:nvSpPr>
        <p:spPr>
          <a:xfrm>
            <a:off x="0" y="116632"/>
            <a:ext cx="9144000" cy="706090"/>
          </a:xfrm>
          <a:solidFill>
            <a:srgbClr val="1273BA"/>
          </a:solidFill>
        </p:spPr>
        <p:txBody>
          <a:bodyPr>
            <a:noAutofit/>
          </a:bodyPr>
          <a:lstStyle/>
          <a:p>
            <a:r>
              <a:rPr lang="en-GB" b="1" dirty="0">
                <a:solidFill>
                  <a:schemeClr val="bg1"/>
                </a:solidFill>
              </a:rPr>
              <a:t>Data</a:t>
            </a:r>
          </a:p>
        </p:txBody>
      </p:sp>
      <p:sp>
        <p:nvSpPr>
          <p:cNvPr id="3" name="Content Placeholder 2"/>
          <p:cNvSpPr>
            <a:spLocks noGrp="1"/>
          </p:cNvSpPr>
          <p:nvPr>
            <p:ph idx="1"/>
          </p:nvPr>
        </p:nvSpPr>
        <p:spPr>
          <a:xfrm>
            <a:off x="0" y="5445224"/>
            <a:ext cx="9144000" cy="1412776"/>
          </a:xfrm>
          <a:solidFill>
            <a:schemeClr val="accent5">
              <a:lumMod val="20000"/>
              <a:lumOff val="80000"/>
            </a:schemeClr>
          </a:solidFill>
          <a:ln w="28575">
            <a:solidFill>
              <a:schemeClr val="accent5">
                <a:lumMod val="50000"/>
              </a:schemeClr>
            </a:solidFill>
          </a:ln>
        </p:spPr>
        <p:txBody>
          <a:bodyPr>
            <a:normAutofit/>
          </a:bodyPr>
          <a:lstStyle/>
          <a:p>
            <a:r>
              <a:rPr lang="en-GB" sz="2000" b="1" dirty="0"/>
              <a:t>Data indicators are arranged into themes</a:t>
            </a:r>
          </a:p>
          <a:p>
            <a:r>
              <a:rPr lang="en-GB" sz="2000" b="1" dirty="0"/>
              <a:t>Pick any theme and a list of corresponding indicators will appear, (e.g. select ‘Deprivation’ and scroll down to select ‘Index of Multiple Deprivation 2019 (IMD) Score’)</a:t>
            </a:r>
          </a:p>
          <a:p>
            <a:pPr marL="0" indent="0">
              <a:buNone/>
            </a:pPr>
            <a:endParaRPr lang="en-GB" dirty="0"/>
          </a:p>
        </p:txBody>
      </p:sp>
    </p:spTree>
    <p:extLst>
      <p:ext uri="{BB962C8B-B14F-4D97-AF65-F5344CB8AC3E}">
        <p14:creationId xmlns:p14="http://schemas.microsoft.com/office/powerpoint/2010/main" val="332455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77" y="70507"/>
            <a:ext cx="9144000" cy="811899"/>
          </a:xfrm>
          <a:solidFill>
            <a:srgbClr val="1273BA"/>
          </a:solidFill>
        </p:spPr>
        <p:txBody>
          <a:bodyPr>
            <a:noAutofit/>
          </a:bodyPr>
          <a:lstStyle/>
          <a:p>
            <a:r>
              <a:rPr lang="en-GB" b="1" dirty="0">
                <a:solidFill>
                  <a:schemeClr val="bg1"/>
                </a:solidFill>
              </a:rPr>
              <a:t>Data</a:t>
            </a:r>
          </a:p>
        </p:txBody>
      </p:sp>
      <p:pic>
        <p:nvPicPr>
          <p:cNvPr id="3" name="Picture 2">
            <a:extLst>
              <a:ext uri="{FF2B5EF4-FFF2-40B4-BE49-F238E27FC236}">
                <a16:creationId xmlns:a16="http://schemas.microsoft.com/office/drawing/2014/main" id="{52538EBE-BB84-E7DE-9CCA-FCB9E8D865CC}"/>
              </a:ext>
            </a:extLst>
          </p:cNvPr>
          <p:cNvPicPr>
            <a:picLocks noChangeAspect="1"/>
          </p:cNvPicPr>
          <p:nvPr/>
        </p:nvPicPr>
        <p:blipFill>
          <a:blip r:embed="rId3"/>
          <a:stretch>
            <a:fillRect/>
          </a:stretch>
        </p:blipFill>
        <p:spPr>
          <a:xfrm>
            <a:off x="-9877" y="954414"/>
            <a:ext cx="9144000" cy="4418802"/>
          </a:xfrm>
          <a:prstGeom prst="rect">
            <a:avLst/>
          </a:prstGeom>
        </p:spPr>
      </p:pic>
      <p:pic>
        <p:nvPicPr>
          <p:cNvPr id="6" name="Picture 3">
            <a:extLst>
              <a:ext uri="{FF2B5EF4-FFF2-40B4-BE49-F238E27FC236}">
                <a16:creationId xmlns:a16="http://schemas.microsoft.com/office/drawing/2014/main" id="{62F87D52-0667-6530-72D2-95877F354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705776">
            <a:off x="6588966" y="1442500"/>
            <a:ext cx="476567" cy="41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76BD64D-16AD-AD03-20F0-9D200FFF1773}"/>
              </a:ext>
            </a:extLst>
          </p:cNvPr>
          <p:cNvSpPr txBox="1"/>
          <p:nvPr/>
        </p:nvSpPr>
        <p:spPr>
          <a:xfrm>
            <a:off x="4067944" y="1364299"/>
            <a:ext cx="2520280" cy="584775"/>
          </a:xfrm>
          <a:prstGeom prst="rect">
            <a:avLst/>
          </a:prstGeom>
          <a:solidFill>
            <a:schemeClr val="accent5">
              <a:lumMod val="40000"/>
              <a:lumOff val="60000"/>
            </a:schemeClr>
          </a:solidFill>
          <a:ln w="28575">
            <a:solidFill>
              <a:schemeClr val="accent5">
                <a:lumMod val="50000"/>
              </a:schemeClr>
            </a:solidFill>
          </a:ln>
        </p:spPr>
        <p:txBody>
          <a:bodyPr wrap="square" rtlCol="0">
            <a:spAutoFit/>
          </a:bodyPr>
          <a:lstStyle/>
          <a:p>
            <a:pPr algn="ctr"/>
            <a:r>
              <a:rPr lang="en-GB" sz="1600" b="1" dirty="0"/>
              <a:t>Click on the indicator name to show the legend</a:t>
            </a:r>
          </a:p>
        </p:txBody>
      </p:sp>
      <p:sp>
        <p:nvSpPr>
          <p:cNvPr id="5" name="Content Placeholder 2">
            <a:extLst>
              <a:ext uri="{FF2B5EF4-FFF2-40B4-BE49-F238E27FC236}">
                <a16:creationId xmlns:a16="http://schemas.microsoft.com/office/drawing/2014/main" id="{16F30422-C125-7223-6797-E4128BC8990D}"/>
              </a:ext>
            </a:extLst>
          </p:cNvPr>
          <p:cNvSpPr txBox="1">
            <a:spLocks/>
          </p:cNvSpPr>
          <p:nvPr/>
        </p:nvSpPr>
        <p:spPr>
          <a:xfrm>
            <a:off x="0" y="5445224"/>
            <a:ext cx="9144000" cy="1412776"/>
          </a:xfrm>
          <a:prstGeom prst="rect">
            <a:avLst/>
          </a:prstGeom>
          <a:solidFill>
            <a:schemeClr val="accent5">
              <a:lumMod val="20000"/>
              <a:lumOff val="80000"/>
            </a:schemeClr>
          </a:solidFill>
          <a:ln w="28575">
            <a:solidFill>
              <a:schemeClr val="accent5">
                <a:lumMod val="50000"/>
              </a:schemeClr>
            </a:solidFill>
          </a:ln>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t>Notice how the map of Wirral becomes shaded with your chosen indicator</a:t>
            </a:r>
          </a:p>
          <a:p>
            <a:r>
              <a:rPr lang="en-GB" sz="2000" b="1" dirty="0"/>
              <a:t>You can lock the level of geography you’re viewing an indicator at by selecting the green lock button in the legend (circled in red above)</a:t>
            </a:r>
          </a:p>
          <a:p>
            <a:r>
              <a:rPr lang="en-GB" sz="2000" b="1" dirty="0"/>
              <a:t>For the definition of the indicator, click ‘Details’</a:t>
            </a:r>
          </a:p>
        </p:txBody>
      </p:sp>
      <p:sp>
        <p:nvSpPr>
          <p:cNvPr id="7" name="Oval 6">
            <a:extLst>
              <a:ext uri="{FF2B5EF4-FFF2-40B4-BE49-F238E27FC236}">
                <a16:creationId xmlns:a16="http://schemas.microsoft.com/office/drawing/2014/main" id="{435A706F-58DF-F1D9-F48D-F3F1614289BE}"/>
              </a:ext>
            </a:extLst>
          </p:cNvPr>
          <p:cNvSpPr/>
          <p:nvPr/>
        </p:nvSpPr>
        <p:spPr>
          <a:xfrm>
            <a:off x="7138284" y="2132856"/>
            <a:ext cx="242028" cy="2097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rgbClr val="FF0000"/>
                </a:solidFill>
              </a:ln>
              <a:noFill/>
            </a:endParaRPr>
          </a:p>
        </p:txBody>
      </p:sp>
    </p:spTree>
    <p:extLst>
      <p:ext uri="{BB962C8B-B14F-4D97-AF65-F5344CB8AC3E}">
        <p14:creationId xmlns:p14="http://schemas.microsoft.com/office/powerpoint/2010/main" val="78677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06090"/>
          </a:xfrm>
          <a:solidFill>
            <a:srgbClr val="1273BA"/>
          </a:solidFill>
        </p:spPr>
        <p:txBody>
          <a:bodyPr>
            <a:noAutofit/>
          </a:bodyPr>
          <a:lstStyle/>
          <a:p>
            <a:r>
              <a:rPr lang="en-GB" b="1" dirty="0">
                <a:solidFill>
                  <a:schemeClr val="bg1"/>
                </a:solidFill>
              </a:rPr>
              <a:t>Data</a:t>
            </a:r>
          </a:p>
        </p:txBody>
      </p:sp>
      <p:sp>
        <p:nvSpPr>
          <p:cNvPr id="3" name="Content Placeholder 2"/>
          <p:cNvSpPr>
            <a:spLocks noGrp="1"/>
          </p:cNvSpPr>
          <p:nvPr>
            <p:ph idx="1"/>
          </p:nvPr>
        </p:nvSpPr>
        <p:spPr>
          <a:xfrm>
            <a:off x="0" y="5661248"/>
            <a:ext cx="9144000" cy="1196752"/>
          </a:xfrm>
          <a:solidFill>
            <a:schemeClr val="accent5">
              <a:lumMod val="20000"/>
              <a:lumOff val="80000"/>
            </a:schemeClr>
          </a:solidFill>
          <a:ln w="28575">
            <a:solidFill>
              <a:schemeClr val="accent5">
                <a:lumMod val="50000"/>
              </a:schemeClr>
            </a:solidFill>
          </a:ln>
        </p:spPr>
        <p:txBody>
          <a:bodyPr>
            <a:normAutofit/>
          </a:bodyPr>
          <a:lstStyle/>
          <a:p>
            <a:r>
              <a:rPr lang="en-GB" sz="2000" b="1" dirty="0"/>
              <a:t>If you are ever unsure about what an indicator means, how old it is, or the source of the data, clicking the ‘Details’ button will return a pop-up box giving more information (e.g. IMD score was produced by MHCLG in 2019)</a:t>
            </a:r>
          </a:p>
          <a:p>
            <a:pPr marL="0" indent="0">
              <a:buNone/>
            </a:pPr>
            <a:endParaRPr lang="en-GB" dirty="0"/>
          </a:p>
        </p:txBody>
      </p:sp>
      <p:pic>
        <p:nvPicPr>
          <p:cNvPr id="5" name="Picture 4">
            <a:extLst>
              <a:ext uri="{FF2B5EF4-FFF2-40B4-BE49-F238E27FC236}">
                <a16:creationId xmlns:a16="http://schemas.microsoft.com/office/drawing/2014/main" id="{0A459636-6334-151E-8511-A69C7E2053B7}"/>
              </a:ext>
            </a:extLst>
          </p:cNvPr>
          <p:cNvPicPr>
            <a:picLocks noChangeAspect="1"/>
          </p:cNvPicPr>
          <p:nvPr/>
        </p:nvPicPr>
        <p:blipFill>
          <a:blip r:embed="rId2"/>
          <a:stretch>
            <a:fillRect/>
          </a:stretch>
        </p:blipFill>
        <p:spPr>
          <a:xfrm>
            <a:off x="0" y="979695"/>
            <a:ext cx="9144000" cy="4574395"/>
          </a:xfrm>
          <a:prstGeom prst="rect">
            <a:avLst/>
          </a:prstGeom>
        </p:spPr>
      </p:pic>
    </p:spTree>
    <p:extLst>
      <p:ext uri="{BB962C8B-B14F-4D97-AF65-F5344CB8AC3E}">
        <p14:creationId xmlns:p14="http://schemas.microsoft.com/office/powerpoint/2010/main" val="420537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06090"/>
          </a:xfrm>
          <a:solidFill>
            <a:srgbClr val="1273BA"/>
          </a:solidFill>
        </p:spPr>
        <p:txBody>
          <a:bodyPr>
            <a:noAutofit/>
          </a:bodyPr>
          <a:lstStyle/>
          <a:p>
            <a:r>
              <a:rPr lang="en-GB" b="1" dirty="0">
                <a:solidFill>
                  <a:schemeClr val="bg1"/>
                </a:solidFill>
              </a:rPr>
              <a:t>Data</a:t>
            </a:r>
          </a:p>
        </p:txBody>
      </p:sp>
      <p:sp>
        <p:nvSpPr>
          <p:cNvPr id="3" name="Content Placeholder 2"/>
          <p:cNvSpPr>
            <a:spLocks noGrp="1"/>
          </p:cNvSpPr>
          <p:nvPr>
            <p:ph idx="1"/>
          </p:nvPr>
        </p:nvSpPr>
        <p:spPr>
          <a:xfrm>
            <a:off x="0" y="5661248"/>
            <a:ext cx="9144000" cy="1196752"/>
          </a:xfrm>
          <a:solidFill>
            <a:schemeClr val="accent5">
              <a:lumMod val="20000"/>
              <a:lumOff val="80000"/>
            </a:schemeClr>
          </a:solidFill>
          <a:ln w="28575">
            <a:solidFill>
              <a:schemeClr val="accent5">
                <a:lumMod val="50000"/>
              </a:schemeClr>
            </a:solidFill>
          </a:ln>
        </p:spPr>
        <p:txBody>
          <a:bodyPr>
            <a:normAutofit fontScale="92500"/>
          </a:bodyPr>
          <a:lstStyle/>
          <a:p>
            <a:r>
              <a:rPr lang="en-GB" sz="2000" b="1" dirty="0"/>
              <a:t>Clicking on ‘Your Areas’ shows the values of that particular indicator for all areas (e.g. Wards, Constituencies, Healthy High Street areas, etc.). </a:t>
            </a:r>
          </a:p>
          <a:p>
            <a:r>
              <a:rPr lang="en-GB" sz="2000" b="1" dirty="0"/>
              <a:t>If you want to download these figures (in a CSV) click on the ‘Download CSV’ button</a:t>
            </a:r>
          </a:p>
          <a:p>
            <a:pPr marL="0" indent="0">
              <a:buNone/>
            </a:pPr>
            <a:endParaRPr lang="en-GB" dirty="0"/>
          </a:p>
        </p:txBody>
      </p:sp>
      <p:pic>
        <p:nvPicPr>
          <p:cNvPr id="6" name="Picture 5">
            <a:extLst>
              <a:ext uri="{FF2B5EF4-FFF2-40B4-BE49-F238E27FC236}">
                <a16:creationId xmlns:a16="http://schemas.microsoft.com/office/drawing/2014/main" id="{8A170469-FA4C-87DF-B2AA-CFFBA13C0F66}"/>
              </a:ext>
            </a:extLst>
          </p:cNvPr>
          <p:cNvPicPr>
            <a:picLocks noChangeAspect="1"/>
          </p:cNvPicPr>
          <p:nvPr/>
        </p:nvPicPr>
        <p:blipFill>
          <a:blip r:embed="rId3"/>
          <a:stretch>
            <a:fillRect/>
          </a:stretch>
        </p:blipFill>
        <p:spPr>
          <a:xfrm>
            <a:off x="0" y="946636"/>
            <a:ext cx="9144000" cy="4591190"/>
          </a:xfrm>
          <a:prstGeom prst="rect">
            <a:avLst/>
          </a:prstGeom>
        </p:spPr>
      </p:pic>
    </p:spTree>
    <p:extLst>
      <p:ext uri="{BB962C8B-B14F-4D97-AF65-F5344CB8AC3E}">
        <p14:creationId xmlns:p14="http://schemas.microsoft.com/office/powerpoint/2010/main" val="218767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6632"/>
            <a:ext cx="9144000" cy="706090"/>
          </a:xfrm>
          <a:prstGeom prst="rect">
            <a:avLst/>
          </a:prstGeom>
          <a:solidFill>
            <a:srgbClr val="1273BA"/>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Services</a:t>
            </a:r>
          </a:p>
        </p:txBody>
      </p:sp>
      <p:pic>
        <p:nvPicPr>
          <p:cNvPr id="5" name="Picture 4">
            <a:extLst>
              <a:ext uri="{FF2B5EF4-FFF2-40B4-BE49-F238E27FC236}">
                <a16:creationId xmlns:a16="http://schemas.microsoft.com/office/drawing/2014/main" id="{30083EC9-E5CF-AFF0-88CC-92C639A9CFE5}"/>
              </a:ext>
            </a:extLst>
          </p:cNvPr>
          <p:cNvPicPr>
            <a:picLocks noChangeAspect="1"/>
          </p:cNvPicPr>
          <p:nvPr/>
        </p:nvPicPr>
        <p:blipFill>
          <a:blip r:embed="rId2"/>
          <a:stretch>
            <a:fillRect/>
          </a:stretch>
        </p:blipFill>
        <p:spPr>
          <a:xfrm>
            <a:off x="0" y="919652"/>
            <a:ext cx="9144000" cy="4411369"/>
          </a:xfrm>
          <a:prstGeom prst="rect">
            <a:avLst/>
          </a:prstGeom>
        </p:spPr>
      </p:pic>
      <p:sp>
        <p:nvSpPr>
          <p:cNvPr id="2" name="Content Placeholder 2">
            <a:extLst>
              <a:ext uri="{FF2B5EF4-FFF2-40B4-BE49-F238E27FC236}">
                <a16:creationId xmlns:a16="http://schemas.microsoft.com/office/drawing/2014/main" id="{C1D1C218-7DE8-27E3-1380-EEF0D14C1A4A}"/>
              </a:ext>
            </a:extLst>
          </p:cNvPr>
          <p:cNvSpPr>
            <a:spLocks noGrp="1"/>
          </p:cNvSpPr>
          <p:nvPr>
            <p:ph idx="1"/>
          </p:nvPr>
        </p:nvSpPr>
        <p:spPr>
          <a:xfrm>
            <a:off x="0" y="5445224"/>
            <a:ext cx="9144000" cy="1412776"/>
          </a:xfrm>
          <a:solidFill>
            <a:schemeClr val="accent5">
              <a:lumMod val="20000"/>
              <a:lumOff val="80000"/>
            </a:schemeClr>
          </a:solidFill>
          <a:ln w="28575">
            <a:solidFill>
              <a:schemeClr val="accent5">
                <a:lumMod val="50000"/>
              </a:schemeClr>
            </a:solidFill>
          </a:ln>
        </p:spPr>
        <p:txBody>
          <a:bodyPr>
            <a:normAutofit lnSpcReduction="10000"/>
          </a:bodyPr>
          <a:lstStyle/>
          <a:p>
            <a:r>
              <a:rPr lang="en-GB" sz="2000" b="1" dirty="0"/>
              <a:t>You can show the location of services over any data indicator</a:t>
            </a:r>
          </a:p>
          <a:p>
            <a:r>
              <a:rPr lang="en-GB" sz="2000" b="1" dirty="0"/>
              <a:t>Click on the services and select the service you want to appear</a:t>
            </a:r>
            <a:r>
              <a:rPr lang="en-GB" sz="2000" b="1" strike="sngStrike" dirty="0"/>
              <a:t> </a:t>
            </a:r>
            <a:r>
              <a:rPr lang="en-GB" sz="2000" b="1" dirty="0"/>
              <a:t>on the map by ticking the respective box</a:t>
            </a:r>
          </a:p>
          <a:p>
            <a:r>
              <a:rPr lang="en-GB" sz="2000" b="1" dirty="0"/>
              <a:t>If you want services ONLY in a particular area to be shown, select ‘Areas’ first</a:t>
            </a:r>
          </a:p>
          <a:p>
            <a:pPr marL="0" indent="0">
              <a:buNone/>
            </a:pPr>
            <a:endParaRPr lang="en-GB" dirty="0"/>
          </a:p>
        </p:txBody>
      </p:sp>
    </p:spTree>
    <p:extLst>
      <p:ext uri="{BB962C8B-B14F-4D97-AF65-F5344CB8AC3E}">
        <p14:creationId xmlns:p14="http://schemas.microsoft.com/office/powerpoint/2010/main" val="109885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720080"/>
          </a:xfrm>
          <a:solidFill>
            <a:srgbClr val="1273BA"/>
          </a:solidFill>
        </p:spPr>
        <p:txBody>
          <a:bodyPr>
            <a:normAutofit fontScale="90000"/>
          </a:bodyPr>
          <a:lstStyle/>
          <a:p>
            <a:r>
              <a:rPr lang="en-GB" b="1" dirty="0">
                <a:solidFill>
                  <a:schemeClr val="bg1"/>
                </a:solidFill>
              </a:rPr>
              <a:t>Reports</a:t>
            </a:r>
          </a:p>
        </p:txBody>
      </p:sp>
      <p:pic>
        <p:nvPicPr>
          <p:cNvPr id="7" name="Picture 6">
            <a:extLst>
              <a:ext uri="{FF2B5EF4-FFF2-40B4-BE49-F238E27FC236}">
                <a16:creationId xmlns:a16="http://schemas.microsoft.com/office/drawing/2014/main" id="{A85C142F-34A7-D762-0DB7-6ECDF1E4FC04}"/>
              </a:ext>
            </a:extLst>
          </p:cNvPr>
          <p:cNvPicPr>
            <a:picLocks noChangeAspect="1"/>
          </p:cNvPicPr>
          <p:nvPr/>
        </p:nvPicPr>
        <p:blipFill>
          <a:blip r:embed="rId3"/>
          <a:stretch>
            <a:fillRect/>
          </a:stretch>
        </p:blipFill>
        <p:spPr>
          <a:xfrm>
            <a:off x="0" y="920618"/>
            <a:ext cx="9144000" cy="4421117"/>
          </a:xfrm>
          <a:prstGeom prst="rect">
            <a:avLst/>
          </a:prstGeom>
        </p:spPr>
      </p:pic>
      <p:sp>
        <p:nvSpPr>
          <p:cNvPr id="8" name="Content Placeholder 2">
            <a:extLst>
              <a:ext uri="{FF2B5EF4-FFF2-40B4-BE49-F238E27FC236}">
                <a16:creationId xmlns:a16="http://schemas.microsoft.com/office/drawing/2014/main" id="{EA4DE49D-7C2F-6CE6-DFC1-684DB8E48660}"/>
              </a:ext>
            </a:extLst>
          </p:cNvPr>
          <p:cNvSpPr txBox="1">
            <a:spLocks/>
          </p:cNvSpPr>
          <p:nvPr/>
        </p:nvSpPr>
        <p:spPr>
          <a:xfrm>
            <a:off x="0" y="5469476"/>
            <a:ext cx="9144000" cy="1388524"/>
          </a:xfrm>
          <a:prstGeom prst="rect">
            <a:avLst/>
          </a:prstGeom>
          <a:solidFill>
            <a:schemeClr val="accent5">
              <a:lumMod val="20000"/>
              <a:lumOff val="80000"/>
            </a:schemeClr>
          </a:solidFill>
          <a:ln w="28575">
            <a:solidFill>
              <a:schemeClr val="accent5">
                <a:lumMod val="50000"/>
              </a:schemeClr>
            </a:solidFill>
          </a:ln>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t>Summary reports are available for all areas (Wards, Constituencies, Healthy High Streets) and are fully accessible</a:t>
            </a:r>
          </a:p>
          <a:p>
            <a:r>
              <a:rPr lang="en-GB" sz="2000" b="1" dirty="0"/>
              <a:t>If you want a custom report about a particular theme for a specific area (e.g. Income and Employment for Bebington Ward), please get in touch as we can create now bespoke reports</a:t>
            </a:r>
            <a:endParaRPr lang="en-GB" dirty="0"/>
          </a:p>
        </p:txBody>
      </p:sp>
    </p:spTree>
    <p:extLst>
      <p:ext uri="{BB962C8B-B14F-4D97-AF65-F5344CB8AC3E}">
        <p14:creationId xmlns:p14="http://schemas.microsoft.com/office/powerpoint/2010/main" val="271738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01612"/>
            <a:ext cx="9144000" cy="778098"/>
          </a:xfrm>
          <a:solidFill>
            <a:srgbClr val="1273BA"/>
          </a:solidFill>
        </p:spPr>
        <p:txBody>
          <a:bodyPr>
            <a:normAutofit/>
          </a:bodyPr>
          <a:lstStyle/>
          <a:p>
            <a:r>
              <a:rPr lang="en-GB" b="1" dirty="0">
                <a:solidFill>
                  <a:schemeClr val="bg1"/>
                </a:solidFill>
              </a:rPr>
              <a:t>Reports</a:t>
            </a:r>
          </a:p>
        </p:txBody>
      </p:sp>
      <p:pic>
        <p:nvPicPr>
          <p:cNvPr id="5" name="Picture 4">
            <a:extLst>
              <a:ext uri="{FF2B5EF4-FFF2-40B4-BE49-F238E27FC236}">
                <a16:creationId xmlns:a16="http://schemas.microsoft.com/office/drawing/2014/main" id="{381AB384-F42F-A0B2-B5E7-DD5C9643FB2D}"/>
              </a:ext>
            </a:extLst>
          </p:cNvPr>
          <p:cNvPicPr>
            <a:picLocks noChangeAspect="1"/>
          </p:cNvPicPr>
          <p:nvPr/>
        </p:nvPicPr>
        <p:blipFill>
          <a:blip r:embed="rId3"/>
          <a:stretch>
            <a:fillRect/>
          </a:stretch>
        </p:blipFill>
        <p:spPr>
          <a:xfrm>
            <a:off x="0" y="906671"/>
            <a:ext cx="6631472" cy="2573353"/>
          </a:xfrm>
          <a:prstGeom prst="rect">
            <a:avLst/>
          </a:prstGeom>
        </p:spPr>
      </p:pic>
      <p:pic>
        <p:nvPicPr>
          <p:cNvPr id="7" name="Picture 6">
            <a:extLst>
              <a:ext uri="{FF2B5EF4-FFF2-40B4-BE49-F238E27FC236}">
                <a16:creationId xmlns:a16="http://schemas.microsoft.com/office/drawing/2014/main" id="{DE275542-A0AA-59E8-1D8E-CBA04B471DEA}"/>
              </a:ext>
            </a:extLst>
          </p:cNvPr>
          <p:cNvPicPr>
            <a:picLocks noChangeAspect="1"/>
          </p:cNvPicPr>
          <p:nvPr/>
        </p:nvPicPr>
        <p:blipFill>
          <a:blip r:embed="rId4"/>
          <a:stretch>
            <a:fillRect/>
          </a:stretch>
        </p:blipFill>
        <p:spPr>
          <a:xfrm>
            <a:off x="2306113" y="3480024"/>
            <a:ext cx="6837887" cy="3377976"/>
          </a:xfrm>
          <a:prstGeom prst="rect">
            <a:avLst/>
          </a:prstGeom>
        </p:spPr>
      </p:pic>
    </p:spTree>
    <p:extLst>
      <p:ext uri="{BB962C8B-B14F-4D97-AF65-F5344CB8AC3E}">
        <p14:creationId xmlns:p14="http://schemas.microsoft.com/office/powerpoint/2010/main" val="1094867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20239</TotalTime>
  <Words>664</Words>
  <Application>Microsoft Office PowerPoint</Application>
  <PresentationFormat>On-screen Show (4:3)</PresentationFormat>
  <Paragraphs>54</Paragraphs>
  <Slides>12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URL: wirral.localinsight.org </vt:lpstr>
      <vt:lpstr>Data</vt:lpstr>
      <vt:lpstr>Data</vt:lpstr>
      <vt:lpstr>Data</vt:lpstr>
      <vt:lpstr>Data</vt:lpstr>
      <vt:lpstr>PowerPoint Presentation</vt:lpstr>
      <vt:lpstr>Reports</vt:lpstr>
      <vt:lpstr>Reports</vt:lpstr>
      <vt:lpstr>Areas</vt:lpstr>
      <vt:lpstr>PowerPoint Presentation</vt:lpstr>
      <vt:lpstr>PowerPoint Presentation</vt:lpstr>
    </vt:vector>
  </TitlesOfParts>
  <Company>Wirral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Insight ‘How to’ Guide</dc:title>
  <dc:creator>Kinsella, Sarah</dc:creator>
  <cp:lastModifiedBy>Font, Jack A.</cp:lastModifiedBy>
  <cp:revision>80</cp:revision>
  <cp:lastPrinted>2019-05-20T10:41:31Z</cp:lastPrinted>
  <dcterms:created xsi:type="dcterms:W3CDTF">2016-11-14T13:43:53Z</dcterms:created>
  <dcterms:modified xsi:type="dcterms:W3CDTF">2024-08-08T12:39:11Z</dcterms:modified>
</cp:coreProperties>
</file>